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6" r:id="rId2"/>
    <p:sldId id="277" r:id="rId3"/>
    <p:sldId id="257" r:id="rId4"/>
    <p:sldId id="278" r:id="rId5"/>
    <p:sldId id="276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0" r:id="rId15"/>
    <p:sldId id="269" r:id="rId16"/>
    <p:sldId id="267" r:id="rId17"/>
    <p:sldId id="270" r:id="rId18"/>
    <p:sldId id="271" r:id="rId19"/>
    <p:sldId id="280" r:id="rId20"/>
    <p:sldId id="272" r:id="rId21"/>
    <p:sldId id="273" r:id="rId22"/>
    <p:sldId id="274" r:id="rId23"/>
    <p:sldId id="279" r:id="rId24"/>
    <p:sldId id="275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B48C4-C197-4A2B-9B46-24CC99B43A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2BF5-DDD8-4F26-839D-5AD759475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29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83CCF8-7FA6-4DA5-A9F3-830DA22C9B22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6A1EBA5-17A5-4609-83E2-58DE27556BA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ncbi-nlm-nih-gov.ezp.welch.jhmi.edu/pubmed/24728257" TargetMode="External"/><Relationship Id="rId2" Type="http://schemas.openxmlformats.org/officeDocument/2006/relationships/hyperlink" Target="https://www.nlm.nih.gov/medlineplus/ency/article/00027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medlineplus/ency/article/000272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Jennifer trost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Case report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Aramark dietetic intern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/10/2016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 Management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Pancreatitis &amp;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Pancreatic Pseudocyst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Anthropometric measurements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1/18/16: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93.6 kg, Height, 181 cm, Body Mass Index,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28.6 (overweight)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 history, last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admission: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12/15:  104.3 kg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11/15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111.1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loss over 2 month period:  17%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Biomedical Data, Medical Tests, and Procedures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January 18th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glucose (126,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igh), triglycerides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(291,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2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Nutrient Needs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Mifflin St. Jeor equation, high accuracy in determining the resting energy expenditure in both normal and obese people</a:t>
            </a:r>
            <a:endParaRPr lang="en-US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Factor used:  1.2-1.3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Protein:  1.5-1.8 grams per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kilogram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Fluid:  25 ml/kg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Energy Needs: 2130-2308 kcal/day, 110-131 grams protein/day, 2350 ml fluid/day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Mahan, LK, Escott-Stump, S, Raymond, JL, Krause, MV.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Krause's food &amp; the nutrition care process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St. Louis, MO: Elsevier/Saunders; 2012.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Aramark Nutrition Care Level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nutrition care level, 3, based on nothing by mouth (NPO)/Clear Liquid Diet &gt;4 days, acute pancreatitis, 17% weight loss over 2 month period, TPN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Malnutrition Identification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Focused Physical Exam, deferred as a result of patient’s extreme nausea</a:t>
            </a:r>
          </a:p>
        </p:txBody>
      </p:sp>
    </p:spTree>
    <p:extLst>
      <p:ext uri="{BB962C8B-B14F-4D97-AF65-F5344CB8AC3E}">
        <p14:creationId xmlns:p14="http://schemas.microsoft.com/office/powerpoint/2010/main" val="19204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 Diagnosis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PES Statement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Altered GI Function as evidenced by pancreatic pseudocyst as related to nothing by mouth (NPO), TPN dependent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 Altered GI Function NC 1.4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Etiology: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Pancreatic Pseudocyst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Signs/Symptoms: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Nothing by Mouth (NPO), TPN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Dependent</a:t>
            </a:r>
          </a:p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Nutritional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TPN@ 90 ml/hour x 1  hour, then 180 ml/hour x 10  hours, then 90 ml/hour x 1 hour, with lipids twice weekly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20</a:t>
            </a:r>
            <a:r>
              <a:rPr lang="en-US" sz="3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Lantus, blood glucose increased during TPN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Hyperglycemia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(1/20, glucose:  611) related to TPN and pancreatitis/pseudocyst, no history of diabetes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Fingersticks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295, 323, 370, 575, &gt;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600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Plan: infuse TPN formula over 24 hours to decrease final dextrose concentration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Lantus dose increased, sliding scale insulin changed to highest dose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Medical Interventions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Surgical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ystogastrostomy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(drainage of pancreatic pseudocyst) and cholecystectomy (surgical removal of the gallbladder) performed, 1/21/16.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recommended that decompression of the pseudocyst take place for patients with symptoms, which can be done by endoscopic or surgical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cystogastrostomy.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Varadarajulu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S., Bang, J., Sutton, B., Trevino, J., Christein, O., &amp; Wilcox, C. M. (2013). Equal Efficacy of Endoscopic and Surgical Cystogastrostomy for Pancreatic Pseudocyst Drainage in a Randomized Trial.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Gastroenterology,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(3). Retrieved February 21, 2016.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22</a:t>
            </a:r>
            <a:r>
              <a:rPr lang="en-US" sz="3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Less than optimal parenteral nutrition (NI 2.8) related to hyperglycemia and hypertriglyceridemia as evidenced by serum glucose (1/22: 336) and triglyceride level (1/22:  343).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 units of insulin to TPN tonight.   Serum triglycerides, highly elevated, recheck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Fingersticks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 310, 258, 333, 363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Monitor:  Parenteral nutrition tolerance, lab results, weight, intake and output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Goal:  Tolerate parenteral nutrition at goal within 1-2 days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26</a:t>
            </a: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Less than optimal parenteral nutrition (NI 2.8) related to hyperglycemia, hypertriglyceridemia as evidenced by serum glucose (1/26: 166) and triglyceride level (1/26: 252)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Fingersticks:  174, 149, 186, 229, 116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Plan:  Continue with current nutritional plan.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 Patient:  Parenteral nutrition tolerance, lab results, weight, intake and output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57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27</a:t>
            </a:r>
            <a:r>
              <a:rPr lang="en-U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TPN rate decreased to 50 ml/hour on 1/27/16. TPN provides 165 grams carbohydrate, 893 calories, 65 grams protein meeting 42% of patients calorie needs and 50% of patients protein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Pancreas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Pancreas?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 located behind the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stomach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Produces enzymes required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digest food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Produces hormones insulin 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glucagon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164278"/>
            <a:ext cx="4017818" cy="41603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3000" y="6400800"/>
            <a:ext cx="378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http://bing.com/images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29</a:t>
            </a:r>
            <a:r>
              <a:rPr lang="en-US" sz="41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Inadequate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oral intake (NI 2.1) as related to decreased appetite as evidenced by hiccups and reported by mouth (PO) intake.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TPN until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 (by mouth)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intake improves, add Ensure Complete nutritional supplement twice a day to provide 350 calories and 13 grams of protein daily.  Nutrition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for pancreatitis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increased calories and adequate protein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 patient:  Diet tolerance, supplement tolerance, parenteral nutrition tolerance, lab results, weight, intake and output.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Goal:  Increase oral intake to 50-75% of meals/supplements within 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Mahan, LK, Escott-Stump, S, Raymond, JL, Krause, MV.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Krause's food &amp; the nutrition care process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St. Louis, MO: Elsevier/Saunders; 2012.</a:t>
            </a: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67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January 30</a:t>
            </a:r>
            <a:r>
              <a:rPr lang="en-US" sz="35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Plan:  Discontinue TPN, monitor diet tolerance  Recommend carbohydrate controlled, low residue diet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(limits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fat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include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low-fat diet, with easily digestible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 ate a little breakfast without taking Zofran, drinking Ensure Complete.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Inadequate oral intake (N1 2.1) as related to decreased appetite as evidenced by hiccups and reported by mouth (PO) intake.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Monitor patient:  Diet tolerance, supplement tolerance, parenteral nutrition tolerance, lab results, weight, intake and output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Goal:  Increase oral intake to 50-75% of meals/supplements within 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Mahan, LK, Escott-Stump, S, Raymond, JL, Krause, MV.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Krause's food &amp; the nutrition care process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St. Louis, MO: Elsevier/Saunders; 2012.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91135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Monitoring and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 discharged on 2/3/16 to subacute/skilled nursing facility, Genesis Patapsco Valley Center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 continued to have the hiccups and was eating a little at each meal at the time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discharge and was expected to follow-up with his physicians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Pancreatitis Etiologies:  Chronic alcoholism, biliary tract disease, hypertriglyceridemia, </a:t>
            </a:r>
            <a:r>
              <a:rPr lang="en-US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 drugs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some viral infections, trauma, </a:t>
            </a:r>
            <a:r>
              <a:rPr lang="en-US" sz="2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gallstones</a:t>
            </a:r>
            <a:endParaRPr lang="en-US" sz="2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between Antiretroviral Drugs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(HAART meds) and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Acute Pancreatitis in HIV/AIDS patients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Antiretroviral drugs are effective but toxicity can lead to drug-induced pancreatitis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Commonalities among HIV-positive patients that develop acute pancreatitis:  non-white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race*,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age*,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long duration of seropositivity, CD4&lt;2000 cells/mm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AIDS diagnosis, high viral load, previous history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acute pancreatitis*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hepatobiliary diseases, opportunistic infection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prophylaxis*,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alcohol abuse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Antiretroviral drug-induced pancreatitis should always be considered in the diagnosis of patients with abdominal pain and elevated pancreatic enzymes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evidence needed to determine if pancreatic morbidity is directly related to drugs used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HAART (highly active anti-retroviral therapy)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 to other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comorbidities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meets this criteria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Oliveira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N, Ferreira F, Yonamine R, Chehter E. Antiretroviral drugs and acute pancreatitis in HIV/AIDS patients: is there any association? A literature review.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Einstein (São Paulo)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2014;12(1):112-119. http://www-ncbi-nlm-nih-gov.ezp.welch.jhmi.edu/pubmed/24728257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7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Mahan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LK, Escott-Stump, S, Raymond, JL, Krause, MV.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Krause's food &amp; the nutrition care process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St. Louis, MO: Elsevier/Saunders; 2012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Institutes of Health. US National Library of Medicine Website.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https://www.nlm.nih.gov/medlineplus/ency/article/000272.htm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Accessed March 6, 2016.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Oliveira N, Ferreira F, Yonamine R, Chehter E. Antiretroviral drugs and acute pancreatitis in HIV/AIDS patients: is there any association? A literature review.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Einstein (São Paulo)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2014;12(1):112-119.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www-ncbi-nlm-nih-gov.ezp.welch.jhmi.edu/pubmed/24728257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Powerchart.  Northwest Hospital.  Accessed January 20, 2016.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Siow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E. Enteral versus Parenteral Nutrition for Acute Pancreatitis.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Critical Care Nurse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2008;28(4):19–30. Available at: http://ccn.aacnjournals.org/content/28/4/19.full. Accessed February 19, 2016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Varadarajulu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S., Bang, J., Sutton, B., Trevino, J., Christein, O., &amp; Wilcox, C. M. (2013). Equal Efficacy of Endoscopic and Surgical Cystogastrostomy for Pancreatic Pseudocyst Drainage in a Randomized Trial.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Gastroenterology,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(3). Retrieved February 21, 2016.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Disease Description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Pancreatitis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Inflammation of the pancreas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Acute or chronic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Etiologies:  Chronic alcoholism, biliary tract disease, hypertriglyceridemia,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 drugs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some viral infections, trauma,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gallstones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symptoms:  Abdominal pain and distension, nausea, vomiting, steatorrhea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Tests:  Secretin stimulation test, glucose tolerance test and 72 hour stool test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Comorbidities:  Pancreatic ascites, pancreatic abscess,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pancreatic pseudocyst</a:t>
            </a:r>
          </a:p>
          <a:p>
            <a:pPr marL="0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Mahan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LK, Escott-Stump, S, Raymond, JL, Krause, MV.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Krause's food &amp; the nutrition care process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St. Louis, MO: Elsevier/Saunders; 2012.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vs. Inflamed Pancreas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5867400" cy="3809999"/>
          </a:xfrm>
        </p:spPr>
      </p:pic>
      <p:sp>
        <p:nvSpPr>
          <p:cNvPr id="6" name="TextBox 5"/>
          <p:cNvSpPr txBox="1"/>
          <p:nvPr/>
        </p:nvSpPr>
        <p:spPr>
          <a:xfrm>
            <a:off x="2667000" y="5791200"/>
            <a:ext cx="419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http://bing.com/images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Disease Description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Pancreatic Pseudocyst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Fluid-filled sac in the abdomen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Often develops after an episode of severe, acute pancreatitis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also occur in someone with chronic pancreatitis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Cyst occurs when the ducts in the pancreas are damaged by the inflammation or swelling that occurs during pancreatitis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Institutes of Health. US National Library of Medicine Website.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https://www.nlm.nih.gov/medlineplus/ency/article/000272.htm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 Accessed March 6, 2016. </a:t>
            </a: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 Presentation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Sixty-one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year old male admitted 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abdominal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pancreatitis with pancreatic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pseudocyst + abdominal pain,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splenic vein thrombosis, streptococcal meningitis, gout, hypertension, HIV, right lower lung pulmonary nodule,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deep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thrombosis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ast seen, December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for abdominal pain, nausea/vomiting, started on Total Parenteral Nutrition (TPN). Nutrition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in patients with pancreatitis has been shown to play an important role in preventing complications and promoting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</a:p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Siow, E. Enteral versus Parenteral Nutrition for Acute Pancreatitis.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Critical Care Nurse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2008;28(4):19–30. Available at: http://ccn.aacnjournals.org/content/28/4/19.full. Accessed February 19,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Assessment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History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brothers and one sister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Pt denies smoking, drinking alcohol or using illicit drugs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 came from home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Food/Nutrition Related History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Diet:  Clear liquid diet and cyclic TPN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Medications:  Normal saline @75 ml/hour, atovaquone, sliding scale insulin,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protonix, and the following as needed, docusate, dilaudid, zofran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Nutrition Care Process: 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Focused Physical Findings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Persistent vomiting, unable to keep food down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Decreased appetite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 of difficulty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chewing or swallowing</a:t>
            </a:r>
          </a:p>
        </p:txBody>
      </p:sp>
    </p:spTree>
    <p:extLst>
      <p:ext uri="{BB962C8B-B14F-4D97-AF65-F5344CB8AC3E}">
        <p14:creationId xmlns:p14="http://schemas.microsoft.com/office/powerpoint/2010/main" val="7814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19575</TotalTime>
  <Words>1851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Nutritional Management of Pancreatitis &amp; Pancreatic Pseudocyst </vt:lpstr>
      <vt:lpstr>Pancreas</vt:lpstr>
      <vt:lpstr>Disease Description</vt:lpstr>
      <vt:lpstr>Normal vs. Inflamed Pancreas</vt:lpstr>
      <vt:lpstr>Disease Description</vt:lpstr>
      <vt:lpstr>Case Presentation</vt:lpstr>
      <vt:lpstr>Nutrition Care Process: Assessment</vt:lpstr>
      <vt:lpstr>Nutrition Care Process:  Assessment</vt:lpstr>
      <vt:lpstr>Nutrition Care Process:  Assessment</vt:lpstr>
      <vt:lpstr>Nutrition Care Process:  Assessment</vt:lpstr>
      <vt:lpstr>Nutrition Care Process:  Assessment</vt:lpstr>
      <vt:lpstr>Nutrition Care Process:  Assessment</vt:lpstr>
      <vt:lpstr>Nutrition Care Process:  Assessment</vt:lpstr>
      <vt:lpstr>Nutrition Care Process:  Diagnosis</vt:lpstr>
      <vt:lpstr>Nutrition Care Process:  Monitoring and Evaluation</vt:lpstr>
      <vt:lpstr>Nutrition Care Process:  Interventions</vt:lpstr>
      <vt:lpstr>Nutrition Care Process:  Monitoring and Evaluation</vt:lpstr>
      <vt:lpstr>Nutrition Care Process:  Monitoring and Evaluation</vt:lpstr>
      <vt:lpstr>Nutrition Care Process:  Monitoring and Evaluation</vt:lpstr>
      <vt:lpstr>Nutrition Care Process:  Monitoring and Evaluation</vt:lpstr>
      <vt:lpstr>Nutrition Care Process:  Monitoring and Evaluation</vt:lpstr>
      <vt:lpstr>Nutrition Care Process:  Monitoring and Evaluation</vt:lpstr>
      <vt:lpstr>Research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Management of Pancreatic Pseudocyst </dc:title>
  <dc:creator>Jeff</dc:creator>
  <cp:lastModifiedBy>Jeff</cp:lastModifiedBy>
  <cp:revision>130</cp:revision>
  <cp:lastPrinted>2016-03-06T17:10:47Z</cp:lastPrinted>
  <dcterms:created xsi:type="dcterms:W3CDTF">2016-02-06T10:51:48Z</dcterms:created>
  <dcterms:modified xsi:type="dcterms:W3CDTF">2016-03-10T00:10:44Z</dcterms:modified>
</cp:coreProperties>
</file>