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0"/>
  </p:handoutMasterIdLst>
  <p:sldIdLst>
    <p:sldId id="286" r:id="rId2"/>
    <p:sldId id="288" r:id="rId3"/>
    <p:sldId id="260" r:id="rId4"/>
    <p:sldId id="289" r:id="rId5"/>
    <p:sldId id="258" r:id="rId6"/>
    <p:sldId id="259" r:id="rId7"/>
    <p:sldId id="277" r:id="rId8"/>
    <p:sldId id="291" r:id="rId9"/>
    <p:sldId id="293" r:id="rId10"/>
    <p:sldId id="292" r:id="rId11"/>
    <p:sldId id="263" r:id="rId12"/>
    <p:sldId id="266" r:id="rId13"/>
    <p:sldId id="265" r:id="rId14"/>
    <p:sldId id="267" r:id="rId15"/>
    <p:sldId id="268" r:id="rId16"/>
    <p:sldId id="269" r:id="rId17"/>
    <p:sldId id="279" r:id="rId18"/>
    <p:sldId id="272" r:id="rId19"/>
    <p:sldId id="273" r:id="rId20"/>
    <p:sldId id="274" r:id="rId21"/>
    <p:sldId id="275" r:id="rId22"/>
    <p:sldId id="280" r:id="rId23"/>
    <p:sldId id="281" r:id="rId24"/>
    <p:sldId id="282" r:id="rId25"/>
    <p:sldId id="283" r:id="rId26"/>
    <p:sldId id="285" r:id="rId27"/>
    <p:sldId id="276" r:id="rId28"/>
    <p:sldId id="271" r:id="rId29"/>
  </p:sldIdLst>
  <p:sldSz cx="9144000" cy="6858000" type="screen4x3"/>
  <p:notesSz cx="7077075" cy="8955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7" autoAdjust="0"/>
    <p:restoredTop sz="92758" autoAdjust="0"/>
  </p:normalViewPr>
  <p:slideViewPr>
    <p:cSldViewPr>
      <p:cViewPr varScale="1">
        <p:scale>
          <a:sx n="63" d="100"/>
          <a:sy n="63" d="100"/>
        </p:scale>
        <p:origin x="-136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4DD38-BA16-4CD4-8C70-A17FC7861419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E44E9-6929-422E-BB22-BA67E7D72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39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45BD53-9278-436A-AC54-D86462DC028C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2F23C3-4586-4003-AEA3-3FAB43B65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45BD53-9278-436A-AC54-D86462DC028C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F23C3-4586-4003-AEA3-3FAB43B65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45BD53-9278-436A-AC54-D86462DC028C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F23C3-4586-4003-AEA3-3FAB43B65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45BD53-9278-436A-AC54-D86462DC028C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F23C3-4586-4003-AEA3-3FAB43B65D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45BD53-9278-436A-AC54-D86462DC028C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F23C3-4586-4003-AEA3-3FAB43B65D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45BD53-9278-436A-AC54-D86462DC028C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F23C3-4586-4003-AEA3-3FAB43B65D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45BD53-9278-436A-AC54-D86462DC028C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F23C3-4586-4003-AEA3-3FAB43B65D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45BD53-9278-436A-AC54-D86462DC028C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F23C3-4586-4003-AEA3-3FAB43B65DD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45BD53-9278-436A-AC54-D86462DC028C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F23C3-4586-4003-AEA3-3FAB43B65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145BD53-9278-436A-AC54-D86462DC028C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F23C3-4586-4003-AEA3-3FAB43B65D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45BD53-9278-436A-AC54-D86462DC028C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2F23C3-4586-4003-AEA3-3FAB43B65DD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145BD53-9278-436A-AC54-D86462DC028C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F2F23C3-4586-4003-AEA3-3FAB43B65D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Football Friday Retail Promotion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By:  Jennifer Trost, Dietetic Intern</a:t>
            </a:r>
          </a:p>
          <a:p>
            <a:pPr algn="l"/>
            <a:r>
              <a:rPr lang="en-US" dirty="0" smtClean="0"/>
              <a:t>Northwest Hospital, Aramark Distance Education Dietetic Internship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96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recent survey was completed </a:t>
            </a:r>
            <a:r>
              <a:rPr lang="en-US" dirty="0" smtClean="0"/>
              <a:t>in 2010 </a:t>
            </a:r>
            <a:r>
              <a:rPr lang="en-US" dirty="0"/>
              <a:t>by Aramark and had 166 </a:t>
            </a:r>
            <a:r>
              <a:rPr lang="en-US" dirty="0" smtClean="0"/>
              <a:t>respondents with </a:t>
            </a:r>
            <a:r>
              <a:rPr lang="en-US" dirty="0"/>
              <a:t>21% being male, 73% female and 6</a:t>
            </a:r>
            <a:r>
              <a:rPr lang="en-US" dirty="0" smtClean="0"/>
              <a:t>% preferring </a:t>
            </a:r>
            <a:r>
              <a:rPr lang="en-US" dirty="0"/>
              <a:t>not to answer.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Aramark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3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Market Segmentation</a:t>
            </a:r>
            <a:br>
              <a:rPr lang="en-US" dirty="0" smtClean="0"/>
            </a:br>
            <a:r>
              <a:rPr lang="en-US" sz="2000" dirty="0" smtClean="0"/>
              <a:t>The majority are in nursing and administrative positions</a:t>
            </a:r>
            <a:endParaRPr lang="en-US" sz="20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220119"/>
            <a:ext cx="51054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62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Market Segmentation</a:t>
            </a:r>
            <a:br>
              <a:rPr lang="en-US" dirty="0" smtClean="0"/>
            </a:br>
            <a:r>
              <a:rPr lang="en-US" sz="2000" dirty="0" smtClean="0"/>
              <a:t>Opportunity:  Convert customers who buy meals away from work or who bring meals from home</a:t>
            </a:r>
            <a:endParaRPr lang="en-US" sz="20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057400"/>
            <a:ext cx="53340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86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Market Segmentation</a:t>
            </a:r>
            <a:br>
              <a:rPr lang="en-US" dirty="0" smtClean="0"/>
            </a:br>
            <a:r>
              <a:rPr lang="en-US" sz="2000" dirty="0" smtClean="0"/>
              <a:t>Opportunity:  Maintain heavy users while focusing on driving participation and frequency among medium and light users</a:t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057400"/>
            <a:ext cx="50292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3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Employees of Northwest Hospital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Age range, 35-59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Baltimore Raven Fans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Market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6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Featured football themed foods based on playing teams- Baltimore Ravens and San Diego Chargers</a:t>
            </a:r>
          </a:p>
          <a:p>
            <a:r>
              <a:rPr lang="en-US" dirty="0" smtClean="0"/>
              <a:t>Promotional event was held on October 30, 2015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9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Product</a:t>
            </a:r>
            <a:r>
              <a:rPr lang="en-US" dirty="0" smtClean="0"/>
              <a:t>:  Fish Tacos, Crab Pretzels, Old Bay Wings, Buffalo Wings, &amp; Fries</a:t>
            </a:r>
          </a:p>
          <a:p>
            <a:r>
              <a:rPr lang="en-US" b="1" dirty="0" smtClean="0"/>
              <a:t>Place</a:t>
            </a:r>
            <a:r>
              <a:rPr lang="en-US" dirty="0" smtClean="0"/>
              <a:t>:  Old Court Café</a:t>
            </a:r>
          </a:p>
          <a:p>
            <a:r>
              <a:rPr lang="en-US" b="1" dirty="0" smtClean="0"/>
              <a:t>Price</a:t>
            </a:r>
            <a:r>
              <a:rPr lang="en-US" dirty="0" smtClean="0"/>
              <a:t>:  Crab Pretzel- $5.99, Fish Tacos - $4.59, Smiley Fries - $1.99, Wing Bar with Celery and Bleu Cheese - $3.89, Combo Meal – Fish Tacos, Fries and Drink - $6.49</a:t>
            </a:r>
          </a:p>
          <a:p>
            <a:r>
              <a:rPr lang="en-US" b="1" dirty="0" smtClean="0"/>
              <a:t>Promotion</a:t>
            </a:r>
            <a:r>
              <a:rPr lang="en-US" dirty="0" smtClean="0"/>
              <a:t>:  Flyers were made on Microsoft Word, printed, and distributed to the mailboxes within the hospital, hand delivered to offices within hospital and across the street</a:t>
            </a:r>
          </a:p>
          <a:p>
            <a:pPr lvl="1"/>
            <a:r>
              <a:rPr lang="en-US" dirty="0" smtClean="0"/>
              <a:t>All-user email was also sent out with an electronic version of the flyer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Product, Place, Price </a:t>
            </a:r>
            <a:br>
              <a:rPr lang="en-US" dirty="0" smtClean="0"/>
            </a:br>
            <a:r>
              <a:rPr lang="en-US" dirty="0" smtClean="0"/>
              <a:t>and Promotion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86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Director (James Chambers) – Participated in team meeting to discuss event</a:t>
            </a:r>
          </a:p>
          <a:p>
            <a:r>
              <a:rPr lang="en-US" dirty="0" smtClean="0"/>
              <a:t>Retail Manager (Pat Miller) – Participated in team meeting to discuss event, aided intern in obtaining sales data</a:t>
            </a:r>
          </a:p>
          <a:p>
            <a:r>
              <a:rPr lang="en-US" dirty="0" smtClean="0"/>
              <a:t>Dietetic Intern (Jennifer Trost) – Developed promotional flyer, assisted with event</a:t>
            </a:r>
          </a:p>
          <a:p>
            <a:r>
              <a:rPr lang="en-US" dirty="0" smtClean="0"/>
              <a:t>Cook (Stephen) – Oversaw production of menu items</a:t>
            </a:r>
          </a:p>
          <a:p>
            <a:r>
              <a:rPr lang="en-US" dirty="0" smtClean="0"/>
              <a:t>Café Grill (Van, Frederick, Sabrina) – Served menu items to customers</a:t>
            </a:r>
          </a:p>
          <a:p>
            <a:r>
              <a:rPr lang="en-US" dirty="0" smtClean="0"/>
              <a:t>Cashier (Rhonda) - Processed lunch transactions through register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Resources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6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Cutting boards</a:t>
            </a:r>
          </a:p>
          <a:p>
            <a:pPr lvl="0"/>
            <a:r>
              <a:rPr lang="en-US" dirty="0"/>
              <a:t>Mixing Bowls</a:t>
            </a:r>
          </a:p>
          <a:p>
            <a:pPr lvl="0"/>
            <a:r>
              <a:rPr lang="en-US" dirty="0"/>
              <a:t>Knives</a:t>
            </a:r>
          </a:p>
          <a:p>
            <a:pPr lvl="0"/>
            <a:r>
              <a:rPr lang="en-US" dirty="0"/>
              <a:t>Spatulas</a:t>
            </a:r>
          </a:p>
          <a:p>
            <a:pPr lvl="0"/>
            <a:r>
              <a:rPr lang="en-US" dirty="0"/>
              <a:t>Conventional Ovens</a:t>
            </a:r>
          </a:p>
          <a:p>
            <a:pPr lvl="0"/>
            <a:r>
              <a:rPr lang="en-US" dirty="0"/>
              <a:t>Warmer</a:t>
            </a:r>
          </a:p>
          <a:p>
            <a:pPr lvl="0"/>
            <a:r>
              <a:rPr lang="en-US" dirty="0"/>
              <a:t>Pans</a:t>
            </a:r>
          </a:p>
          <a:p>
            <a:pPr lvl="0"/>
            <a:r>
              <a:rPr lang="en-US" dirty="0"/>
              <a:t>Fryer</a:t>
            </a:r>
          </a:p>
          <a:p>
            <a:pPr lvl="0"/>
            <a:r>
              <a:rPr lang="en-US" dirty="0"/>
              <a:t>Refrigerator</a:t>
            </a:r>
          </a:p>
          <a:p>
            <a:pPr lvl="0"/>
            <a:r>
              <a:rPr lang="en-US" dirty="0"/>
              <a:t>Can Opener</a:t>
            </a:r>
          </a:p>
          <a:p>
            <a:pPr lvl="0"/>
            <a:r>
              <a:rPr lang="en-US" dirty="0"/>
              <a:t>Corer</a:t>
            </a:r>
          </a:p>
          <a:p>
            <a:pPr lvl="0"/>
            <a:r>
              <a:rPr lang="en-US" dirty="0"/>
              <a:t>Sheet Pans</a:t>
            </a:r>
          </a:p>
          <a:p>
            <a:pPr lvl="0"/>
            <a:r>
              <a:rPr lang="en-US" dirty="0"/>
              <a:t>Tongs</a:t>
            </a:r>
          </a:p>
          <a:p>
            <a:r>
              <a:rPr lang="en-US" dirty="0"/>
              <a:t>Spoons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 Utilized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3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Items already in stock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Blue Cheese Dressing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Cream Cheese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Mayonnaise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Cod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Tortillas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/>
              <a:t>Cabbage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/>
              <a:t>Pretzels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/>
              <a:t>Crab Meat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/>
              <a:t>Celery</a:t>
            </a:r>
            <a:endParaRPr lang="en-US" sz="2000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92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Dietetic Interns an opportunity to develop and implement a business plan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42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Items needed, ordered two days prior to event</a:t>
            </a:r>
          </a:p>
          <a:p>
            <a:pPr marL="393192" lvl="1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Wings- $80.63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Smiley Fries - $30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/>
          </a:p>
          <a:p>
            <a:pPr marL="393192" lvl="1" indent="0">
              <a:buNone/>
            </a:pPr>
            <a:r>
              <a:rPr lang="en-US" dirty="0"/>
              <a:t>	</a:t>
            </a:r>
            <a:r>
              <a:rPr lang="en-US" dirty="0" smtClean="0"/>
              <a:t>Total - $111.63</a:t>
            </a:r>
          </a:p>
          <a:p>
            <a:pPr marL="393192" lvl="1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Food Resources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29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Labor costs did not change for this event – one employee was designated to oversee  production of food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4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51682"/>
              </p:ext>
            </p:extLst>
          </p:nvPr>
        </p:nvGraphicFramePr>
        <p:xfrm>
          <a:off x="381000" y="1143000"/>
          <a:ext cx="8229599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Sales, October 30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Crab Pretzels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Fish Taco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Fish Combo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Wings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r>
                        <a:rPr lang="en-US" sz="1400" baseline="0" dirty="0" smtClean="0"/>
                        <a:t>  Sales Price  for Items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Sales Price Per </a:t>
                      </a:r>
                      <a:r>
                        <a:rPr lang="en-US" sz="1400" dirty="0" smtClean="0"/>
                        <a:t>Item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$5.99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$4.59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$6.49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$3.89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$1.99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$22.95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</a:t>
                      </a:r>
                      <a:r>
                        <a:rPr lang="en-US" sz="1400" smtClean="0"/>
                        <a:t>of </a:t>
                      </a:r>
                      <a:r>
                        <a:rPr lang="en-US" sz="1400" smtClean="0"/>
                        <a:t>Items </a:t>
                      </a:r>
                      <a:r>
                        <a:rPr lang="en-US" sz="1400" dirty="0" smtClean="0"/>
                        <a:t>Sold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Calculations</a:t>
            </a:r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8533914"/>
              </p:ext>
            </p:extLst>
          </p:nvPr>
        </p:nvGraphicFramePr>
        <p:xfrm>
          <a:off x="381000" y="2971800"/>
          <a:ext cx="83058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91000"/>
              </a:tblGrid>
              <a:tr h="812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Variable</a:t>
                      </a:r>
                      <a:r>
                        <a:rPr lang="en-US" sz="1400" baseline="0" dirty="0" smtClean="0"/>
                        <a:t> Costs, October 30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Labor</a:t>
                      </a:r>
                      <a:r>
                        <a:rPr lang="en-US" sz="1400" baseline="0" dirty="0" smtClean="0"/>
                        <a:t> per unit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$0.51 (6 hours x $12.00/hour = $72.00/142 meals)</a:t>
                      </a:r>
                      <a:endParaRPr lang="en-US" sz="14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Raw</a:t>
                      </a:r>
                      <a:r>
                        <a:rPr lang="en-US" sz="1400" baseline="0" dirty="0" smtClean="0"/>
                        <a:t> Food Cost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$4.84 (Fish Tacos = $0.83, Crab Pretzels - $3.20, Wings</a:t>
                      </a:r>
                      <a:r>
                        <a:rPr lang="en-US" sz="1400" baseline="0" dirty="0" smtClean="0"/>
                        <a:t> -$0.50, Fries - $0.31)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5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Goal #1</a:t>
            </a:r>
            <a:r>
              <a:rPr lang="en-US" dirty="0"/>
              <a:t>:  Increase café sales with Football Friday theme </a:t>
            </a:r>
            <a:r>
              <a:rPr lang="en-US" dirty="0" smtClean="0"/>
              <a:t>day as compared to October 16</a:t>
            </a:r>
            <a:r>
              <a:rPr lang="en-US" baseline="30000" dirty="0" smtClean="0"/>
              <a:t>th</a:t>
            </a:r>
            <a:endParaRPr lang="en-US" dirty="0"/>
          </a:p>
          <a:p>
            <a:pPr lvl="1"/>
            <a:r>
              <a:rPr lang="en-US" b="1" dirty="0"/>
              <a:t>Objective:</a:t>
            </a:r>
            <a:r>
              <a:rPr lang="en-US" dirty="0"/>
              <a:t>  Increase total café sales by 5% compared to the average sales from the </a:t>
            </a:r>
            <a:r>
              <a:rPr lang="en-US" dirty="0" smtClean="0"/>
              <a:t>previous non-payday </a:t>
            </a:r>
            <a:r>
              <a:rPr lang="en-US" dirty="0"/>
              <a:t>Friday, October </a:t>
            </a:r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Evaluation of Goals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86609"/>
              </p:ext>
            </p:extLst>
          </p:nvPr>
        </p:nvGraphicFramePr>
        <p:xfrm>
          <a:off x="1600200" y="41148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Net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October 16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October 30th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8.9% ↑ Increase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$2,299.55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$2,506.39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73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/>
              <a:t>Goal </a:t>
            </a:r>
            <a:r>
              <a:rPr lang="en-US" b="1" dirty="0"/>
              <a:t>#2</a:t>
            </a:r>
            <a:r>
              <a:rPr lang="en-US" dirty="0"/>
              <a:t>:  Increase café traffic with Football Friday theme day</a:t>
            </a:r>
          </a:p>
          <a:p>
            <a:pPr lvl="1"/>
            <a:r>
              <a:rPr lang="en-US" b="1" dirty="0"/>
              <a:t>Objective:  </a:t>
            </a:r>
            <a:r>
              <a:rPr lang="en-US" dirty="0"/>
              <a:t>Increase retail sales traffic by 5% as compared to the average traffic on </a:t>
            </a:r>
            <a:r>
              <a:rPr lang="en-US" dirty="0" smtClean="0"/>
              <a:t>previous non-payday </a:t>
            </a:r>
            <a:r>
              <a:rPr lang="en-US" dirty="0"/>
              <a:t>Friday, October </a:t>
            </a:r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#2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282102"/>
              </p:ext>
            </p:extLst>
          </p:nvPr>
        </p:nvGraphicFramePr>
        <p:xfrm>
          <a:off x="1600200" y="4114800"/>
          <a:ext cx="609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Café</a:t>
                      </a:r>
                      <a:r>
                        <a:rPr lang="en-US" baseline="0" dirty="0" smtClean="0"/>
                        <a:t> Traffic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October 16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October 30th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9.6% ↑ Increase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457 Total Checks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501 Total</a:t>
                      </a:r>
                      <a:r>
                        <a:rPr lang="en-US" baseline="0" dirty="0" smtClean="0"/>
                        <a:t> Checks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30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Goal #3</a:t>
            </a:r>
            <a:r>
              <a:rPr lang="en-US" dirty="0"/>
              <a:t>:  Increase checks average 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with </a:t>
            </a:r>
            <a:r>
              <a:rPr lang="en-US" dirty="0"/>
              <a:t>Football Friday theme day</a:t>
            </a:r>
          </a:p>
          <a:p>
            <a:pPr lvl="1"/>
            <a:r>
              <a:rPr lang="en-US" b="1" dirty="0"/>
              <a:t>Objective:</a:t>
            </a:r>
            <a:r>
              <a:rPr lang="en-US" dirty="0"/>
              <a:t>  Increase checks average </a:t>
            </a:r>
          </a:p>
          <a:p>
            <a:pPr lvl="1"/>
            <a:r>
              <a:rPr lang="en-US" dirty="0" smtClean="0"/>
              <a:t>by </a:t>
            </a:r>
            <a:r>
              <a:rPr lang="en-US" dirty="0"/>
              <a:t>5% as compared to the check average </a:t>
            </a:r>
            <a:endParaRPr lang="en-US" dirty="0" smtClean="0"/>
          </a:p>
          <a:p>
            <a:pPr lvl="1"/>
            <a:r>
              <a:rPr lang="en-US" dirty="0" smtClean="0"/>
              <a:t>on </a:t>
            </a:r>
            <a:r>
              <a:rPr lang="en-US" dirty="0"/>
              <a:t>the </a:t>
            </a:r>
            <a:r>
              <a:rPr lang="en-US" dirty="0" smtClean="0"/>
              <a:t>previous non-payday </a:t>
            </a:r>
            <a:r>
              <a:rPr lang="en-US" dirty="0"/>
              <a:t>Friday, </a:t>
            </a:r>
            <a:endParaRPr lang="en-US" dirty="0" smtClean="0"/>
          </a:p>
          <a:p>
            <a:pPr lvl="1"/>
            <a:r>
              <a:rPr lang="en-US" dirty="0" smtClean="0"/>
              <a:t>October 16th. 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#3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88020"/>
              </p:ext>
            </p:extLst>
          </p:nvPr>
        </p:nvGraphicFramePr>
        <p:xfrm>
          <a:off x="1600200" y="41148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Chec</a:t>
                      </a:r>
                      <a:r>
                        <a:rPr lang="en-US" baseline="0" dirty="0" smtClean="0"/>
                        <a:t>k 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October 16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October 30th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r>
                        <a:rPr lang="en-US" baseline="0" dirty="0" smtClean="0"/>
                        <a:t> Not Met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$5.04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95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#4:  Inform employees of Football Friday.</a:t>
            </a:r>
          </a:p>
          <a:p>
            <a:pPr lvl="1"/>
            <a:r>
              <a:rPr lang="en-US" dirty="0" smtClean="0"/>
              <a:t>Objective:  Send </a:t>
            </a:r>
            <a:r>
              <a:rPr lang="en-US" dirty="0"/>
              <a:t>out “all-user” email with Football Theme Day flyer attached on October 29</a:t>
            </a:r>
            <a:r>
              <a:rPr lang="en-US" baseline="30000" dirty="0"/>
              <a:t>th</a:t>
            </a:r>
            <a:r>
              <a:rPr lang="en-US" dirty="0"/>
              <a:t> to promote </a:t>
            </a:r>
            <a:r>
              <a:rPr lang="en-US" dirty="0" smtClean="0"/>
              <a:t>event and inform employees via hand-delivered flyers.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GOAL ACHIEVED!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#4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91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Production plan in place</a:t>
            </a:r>
          </a:p>
          <a:p>
            <a:r>
              <a:rPr lang="en-US" dirty="0" smtClean="0"/>
              <a:t>Production meeting</a:t>
            </a:r>
          </a:p>
          <a:p>
            <a:r>
              <a:rPr lang="en-US" dirty="0" smtClean="0"/>
              <a:t>Utilization of standardized recipes for everything offered</a:t>
            </a:r>
          </a:p>
          <a:p>
            <a:r>
              <a:rPr lang="en-US" dirty="0"/>
              <a:t>F</a:t>
            </a:r>
            <a:r>
              <a:rPr lang="en-US" dirty="0" smtClean="0"/>
              <a:t>ocus on one item versus several, such as a specialty sandwich or burger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would do differently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13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7000" y="762000"/>
            <a:ext cx="4114801" cy="579120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276600" y="57912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Smiley Fry from retail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19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Northwest Hospital is located in Randallstown, Maryland</a:t>
            </a:r>
          </a:p>
          <a:p>
            <a:r>
              <a:rPr lang="en-US" dirty="0" smtClean="0"/>
              <a:t>Acute-care general hospital</a:t>
            </a:r>
          </a:p>
          <a:p>
            <a:r>
              <a:rPr lang="en-US" dirty="0" smtClean="0"/>
              <a:t>Owned and operated by Lifebridge Health- provider </a:t>
            </a:r>
            <a:r>
              <a:rPr lang="en-US" dirty="0"/>
              <a:t>of health-related </a:t>
            </a:r>
            <a:r>
              <a:rPr lang="en-US" dirty="0" smtClean="0"/>
              <a:t>services, </a:t>
            </a:r>
            <a:r>
              <a:rPr lang="en-US" dirty="0"/>
              <a:t>wellness and fitness services and educational </a:t>
            </a:r>
            <a:r>
              <a:rPr lang="en-US" dirty="0" smtClean="0"/>
              <a:t>programs</a:t>
            </a:r>
          </a:p>
          <a:p>
            <a:r>
              <a:rPr lang="en-US" dirty="0" smtClean="0"/>
              <a:t>Approximately 250 bed capacity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79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Northwest signed a 2 year guaranteed net budget contract with Aramark in January/2015.  </a:t>
            </a:r>
          </a:p>
          <a:p>
            <a:r>
              <a:rPr lang="en-US" dirty="0" smtClean="0"/>
              <a:t>Aramark’s services include:</a:t>
            </a:r>
          </a:p>
          <a:p>
            <a:pPr lvl="1"/>
            <a:r>
              <a:rPr lang="en-US" dirty="0" smtClean="0"/>
              <a:t>Patient services</a:t>
            </a:r>
          </a:p>
          <a:p>
            <a:pPr lvl="1"/>
            <a:r>
              <a:rPr lang="en-US" dirty="0" smtClean="0"/>
              <a:t>Retail services</a:t>
            </a:r>
          </a:p>
          <a:p>
            <a:pPr lvl="1"/>
            <a:r>
              <a:rPr lang="en-US" dirty="0" smtClean="0"/>
              <a:t>Catering</a:t>
            </a:r>
          </a:p>
          <a:p>
            <a:pPr lvl="1"/>
            <a:r>
              <a:rPr lang="en-US" dirty="0" smtClean="0"/>
              <a:t>Uniforms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Aramark &amp; Northwest Hospital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7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NORTHWEST HOSPITAL</a:t>
            </a:r>
          </a:p>
          <a:p>
            <a:pPr lvl="1"/>
            <a:r>
              <a:rPr lang="en-US" dirty="0" smtClean="0"/>
              <a:t>TO IMPROVE THE WELL-BEING OF THE COMMUNITY BY NUTURING RELATIONSHIPS BETWEEN THE HOSPITAL, MEDICAL STAFF AND OUR PATIENTS</a:t>
            </a:r>
          </a:p>
          <a:p>
            <a:pPr lvl="1"/>
            <a:endParaRPr lang="en-US" dirty="0"/>
          </a:p>
          <a:p>
            <a:pPr lvl="2"/>
            <a:r>
              <a:rPr lang="en-US" dirty="0" smtClean="0"/>
              <a:t>ALWAYS CREATE EXCEPTIONAL EXPERIENCES FOR THOSE WE SERVE</a:t>
            </a:r>
          </a:p>
          <a:p>
            <a:endParaRPr lang="en-US" dirty="0"/>
          </a:p>
          <a:p>
            <a:r>
              <a:rPr lang="en-US" dirty="0" smtClean="0"/>
              <a:t>ARAMARK</a:t>
            </a:r>
          </a:p>
          <a:p>
            <a:pPr lvl="1"/>
            <a:r>
              <a:rPr lang="en-US" dirty="0" smtClean="0"/>
              <a:t>DELIVER EXPERIENCES THAT ENRICH AND NOURISH LIVES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49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Goal #1</a:t>
            </a:r>
            <a:r>
              <a:rPr lang="en-US" dirty="0"/>
              <a:t>:  Increase café sales with Football Friday theme </a:t>
            </a:r>
            <a:r>
              <a:rPr lang="en-US" dirty="0" smtClean="0"/>
              <a:t>day</a:t>
            </a:r>
          </a:p>
          <a:p>
            <a:pPr lvl="1"/>
            <a:r>
              <a:rPr lang="en-US" b="1" dirty="0"/>
              <a:t>Objective:</a:t>
            </a:r>
            <a:r>
              <a:rPr lang="en-US" dirty="0"/>
              <a:t>  Increase total café sales by 5% compared to the average sales from the </a:t>
            </a:r>
            <a:r>
              <a:rPr lang="en-US" dirty="0" smtClean="0"/>
              <a:t>previous non-payday </a:t>
            </a:r>
            <a:r>
              <a:rPr lang="en-US" dirty="0"/>
              <a:t>Friday, October </a:t>
            </a:r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b="1" dirty="0" smtClean="0"/>
              <a:t>Goal #2</a:t>
            </a:r>
            <a:r>
              <a:rPr lang="en-US" dirty="0" smtClean="0"/>
              <a:t>:  Increase </a:t>
            </a:r>
            <a:r>
              <a:rPr lang="en-US" dirty="0"/>
              <a:t>café traffic with Football Friday theme </a:t>
            </a:r>
            <a:r>
              <a:rPr lang="en-US" dirty="0" smtClean="0"/>
              <a:t>day</a:t>
            </a:r>
          </a:p>
          <a:p>
            <a:pPr lvl="1"/>
            <a:r>
              <a:rPr lang="en-US" b="1" dirty="0" smtClean="0"/>
              <a:t>Objective:  </a:t>
            </a:r>
            <a:r>
              <a:rPr lang="en-US" dirty="0" smtClean="0"/>
              <a:t>Increase </a:t>
            </a:r>
            <a:r>
              <a:rPr lang="en-US" dirty="0"/>
              <a:t>retail sales traffic by 5% as compared to the average traffic on </a:t>
            </a:r>
            <a:r>
              <a:rPr lang="en-US" dirty="0" smtClean="0"/>
              <a:t>previous non-payday </a:t>
            </a:r>
            <a:r>
              <a:rPr lang="en-US" dirty="0"/>
              <a:t>Friday, October </a:t>
            </a:r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Goal #3</a:t>
            </a:r>
            <a:r>
              <a:rPr lang="en-US" dirty="0" smtClean="0"/>
              <a:t>:  Increase </a:t>
            </a:r>
            <a:r>
              <a:rPr lang="en-US" dirty="0"/>
              <a:t>checks average with Football Friday theme </a:t>
            </a:r>
            <a:r>
              <a:rPr lang="en-US" dirty="0" smtClean="0"/>
              <a:t>day</a:t>
            </a:r>
          </a:p>
          <a:p>
            <a:pPr lvl="1"/>
            <a:r>
              <a:rPr lang="en-US" b="1" dirty="0"/>
              <a:t>Objective:</a:t>
            </a:r>
            <a:r>
              <a:rPr lang="en-US" dirty="0"/>
              <a:t>  Increase checks average by 5% as compared to the check average on the </a:t>
            </a:r>
            <a:r>
              <a:rPr lang="en-US" dirty="0" smtClean="0"/>
              <a:t>previous non-payday </a:t>
            </a:r>
            <a:r>
              <a:rPr lang="en-US" dirty="0"/>
              <a:t>Friday, October </a:t>
            </a:r>
            <a:r>
              <a:rPr lang="en-US" dirty="0" smtClean="0"/>
              <a:t>16th  </a:t>
            </a:r>
          </a:p>
          <a:p>
            <a:r>
              <a:rPr lang="en-US" b="1" dirty="0" smtClean="0"/>
              <a:t>Goal #4</a:t>
            </a:r>
            <a:r>
              <a:rPr lang="en-US" dirty="0" smtClean="0"/>
              <a:t>: </a:t>
            </a:r>
            <a:r>
              <a:rPr lang="en-US" dirty="0"/>
              <a:t>Send out “all-user” email with Football Theme Day flyer attached on October 29</a:t>
            </a:r>
            <a:r>
              <a:rPr lang="en-US" baseline="30000" dirty="0"/>
              <a:t>th</a:t>
            </a:r>
            <a:r>
              <a:rPr lang="en-US" dirty="0"/>
              <a:t> to promote event</a:t>
            </a:r>
            <a:r>
              <a:rPr lang="en-US" dirty="0" smtClean="0"/>
              <a:t>.</a:t>
            </a:r>
          </a:p>
          <a:p>
            <a:pPr lvl="1"/>
            <a:r>
              <a:rPr lang="en-US" sz="2400" b="1" dirty="0"/>
              <a:t>Objective:</a:t>
            </a:r>
            <a:r>
              <a:rPr lang="en-US" sz="2400" dirty="0"/>
              <a:t>  Send out “all-user” email with Football Theme Day flyer attached on October 29</a:t>
            </a:r>
            <a:r>
              <a:rPr lang="en-US" sz="2400" baseline="30000" dirty="0"/>
              <a:t>th</a:t>
            </a:r>
            <a:r>
              <a:rPr lang="en-US" sz="2000" dirty="0"/>
              <a:t> to promote event.</a:t>
            </a:r>
          </a:p>
          <a:p>
            <a:r>
              <a:rPr lang="en-US" sz="2800" dirty="0"/>
              <a:t> </a:t>
            </a:r>
            <a:endParaRPr lang="en-US" sz="2400" dirty="0"/>
          </a:p>
          <a:p>
            <a:pPr lvl="1"/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1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quick service restaurants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McDonald’s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Checker’s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Sonic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Taco Bell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Popeye’s Chicken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Competitors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18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211902"/>
              </p:ext>
            </p:extLst>
          </p:nvPr>
        </p:nvGraphicFramePr>
        <p:xfrm>
          <a:off x="0" y="1371600"/>
          <a:ext cx="91440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058"/>
                <a:gridCol w="1328058"/>
                <a:gridCol w="1389540"/>
                <a:gridCol w="1266572"/>
                <a:gridCol w="1405247"/>
                <a:gridCol w="1435925"/>
                <a:gridCol w="990600"/>
              </a:tblGrid>
              <a:tr h="8181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Old Court Café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McDonald’s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Checker’s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Taco Bell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Sonic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Popeye’s Chicken</a:t>
                      </a:r>
                      <a:endParaRPr lang="en-US" sz="1600" dirty="0"/>
                    </a:p>
                  </a:txBody>
                  <a:tcPr/>
                </a:tc>
              </a:tr>
              <a:tr h="51510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Burrito</a:t>
                      </a:r>
                      <a:r>
                        <a:rPr lang="en-US" sz="1400" baseline="0" dirty="0" smtClean="0"/>
                        <a:t> Supreme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$3.19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108008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Burger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$4.29 Angus Burger with Cheese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$3.79</a:t>
                      </a:r>
                      <a:r>
                        <a:rPr lang="en-US" sz="1400" baseline="0" dirty="0" smtClean="0"/>
                        <a:t> Big Mac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$2.99 Checker Burger with Cheese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$3.89</a:t>
                      </a:r>
                      <a:r>
                        <a:rPr lang="en-US" sz="1400" baseline="0" dirty="0" smtClean="0"/>
                        <a:t> Cheeseburger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168291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Sandwich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$4.65 Grilled Chicken Sandwich,</a:t>
                      </a:r>
                      <a:r>
                        <a:rPr lang="en-US" sz="1400" baseline="0" dirty="0" smtClean="0"/>
                        <a:t> $4.09 Crispy Chicken Sandwich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$4.89 Artisan</a:t>
                      </a:r>
                      <a:r>
                        <a:rPr lang="en-US" sz="1400" baseline="0" dirty="0" smtClean="0"/>
                        <a:t> Grilled Chicken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$3.49 Spicy</a:t>
                      </a:r>
                      <a:r>
                        <a:rPr lang="en-US" sz="1400" baseline="0" dirty="0" smtClean="0"/>
                        <a:t> Chicken Sandwich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$4.69 Grilled or Crispy Chicken Sandwich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$5.49 Chicken Tender Sandwich</a:t>
                      </a:r>
                      <a:endParaRPr lang="en-US" sz="1400" dirty="0"/>
                    </a:p>
                  </a:txBody>
                  <a:tcPr/>
                </a:tc>
              </a:tr>
              <a:tr h="229668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Value Meal/Combo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$5.99</a:t>
                      </a:r>
                      <a:r>
                        <a:rPr lang="en-US" sz="1400" baseline="0" dirty="0" smtClean="0"/>
                        <a:t> - $6.49,</a:t>
                      </a:r>
                      <a:r>
                        <a:rPr lang="en-US" sz="1400" dirty="0" smtClean="0"/>
                        <a:t> 1 entrée, 2 sides, 20 oz. drink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$6.19 Big Mac, Medium</a:t>
                      </a:r>
                      <a:r>
                        <a:rPr lang="en-US" sz="1400" baseline="0" dirty="0" smtClean="0"/>
                        <a:t> Fries, Medium Drink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$6.49 Checker Burger with Cheese Small</a:t>
                      </a:r>
                      <a:r>
                        <a:rPr lang="en-US" sz="1400" baseline="0" dirty="0" smtClean="0"/>
                        <a:t> Combo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$6.29 Large Drink</a:t>
                      </a:r>
                      <a:r>
                        <a:rPr lang="en-US" sz="1400" baseline="0" dirty="0" smtClean="0"/>
                        <a:t> and Crunchy Taco Supreme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$6.19 Cheeseburger, Large</a:t>
                      </a:r>
                      <a:r>
                        <a:rPr lang="en-US" sz="1400" baseline="0" dirty="0" smtClean="0"/>
                        <a:t> Tots or Fries, Large Soft Drink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$5.29 </a:t>
                      </a:r>
                      <a:r>
                        <a:rPr lang="en-US" sz="1200" dirty="0" smtClean="0"/>
                        <a:t>2 PC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400" baseline="0" dirty="0" smtClean="0"/>
                        <a:t>Chicken Side, Bis/ Small Drink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Price Comparisons with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78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344145"/>
              </p:ext>
            </p:extLst>
          </p:nvPr>
        </p:nvGraphicFramePr>
        <p:xfrm>
          <a:off x="457200" y="1481138"/>
          <a:ext cx="8229600" cy="497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External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Strengths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Weaknesses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</a:rPr>
                        <a:t>Variety, Visibility, Value-priced options, Healthy food and beverage options, Friendliness of café staff, Starbucks Coffee, Healthy for Life Program, Customer Loyalty, Convenience, Hours of Operation, Voice of the Consumer, Ambiance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</a:rPr>
                        <a:t>Pricing, Wait time for food, Crowds/not</a:t>
                      </a:r>
                      <a:r>
                        <a:rPr lang="en-US" sz="1400" baseline="0" dirty="0" smtClean="0">
                          <a:effectLst/>
                        </a:rPr>
                        <a:t> enough seating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Opportunities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</a:rPr>
                        <a:t>Ethnic Inspired Cuisines, Provide more incentives for Voice of the Consumer, More Theme-Based Meals/Promotions (National Sandwich Day, etc.), Sporting Event Celebrations, Convert customers who buy meals away from work or who bring meals from home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</a:rPr>
                        <a:t>Nearby Competitors, Pricing, Weather, Economy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36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9027</TotalTime>
  <Words>1227</Words>
  <Application>Microsoft Office PowerPoint</Application>
  <PresentationFormat>On-screen Show (4:3)</PresentationFormat>
  <Paragraphs>219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Football Friday Retail Promotion </vt:lpstr>
      <vt:lpstr>Purpose  </vt:lpstr>
      <vt:lpstr>Company Summary</vt:lpstr>
      <vt:lpstr>Aramark &amp; Northwest Hospital</vt:lpstr>
      <vt:lpstr>MISSION STATEMENTS</vt:lpstr>
      <vt:lpstr>BUSINESS OBJECTIVES</vt:lpstr>
      <vt:lpstr>Competitors </vt:lpstr>
      <vt:lpstr>Price Comparisons with Competition</vt:lpstr>
      <vt:lpstr>SWOT Analysis</vt:lpstr>
      <vt:lpstr>Aramark Survey</vt:lpstr>
      <vt:lpstr>Market Segmentation The majority are in nursing and administrative positions</vt:lpstr>
      <vt:lpstr>Market Segmentation Opportunity:  Convert customers who buy meals away from work or who bring meals from home</vt:lpstr>
      <vt:lpstr> Market Segmentation Opportunity:  Maintain heavy users while focusing on driving participation and frequency among medium and light users </vt:lpstr>
      <vt:lpstr>Target Market</vt:lpstr>
      <vt:lpstr>Marketing Strategy</vt:lpstr>
      <vt:lpstr>Product, Place, Price  and Promotion</vt:lpstr>
      <vt:lpstr>Employee Resources </vt:lpstr>
      <vt:lpstr>Equipment Utilized</vt:lpstr>
      <vt:lpstr>Food Resources</vt:lpstr>
      <vt:lpstr>Food Resources </vt:lpstr>
      <vt:lpstr>Financial Resources</vt:lpstr>
      <vt:lpstr>Cost Calculations</vt:lpstr>
      <vt:lpstr>Evaluation of Goals </vt:lpstr>
      <vt:lpstr>Goal #2</vt:lpstr>
      <vt:lpstr>Goal #3</vt:lpstr>
      <vt:lpstr>Goal #4</vt:lpstr>
      <vt:lpstr>What I would do differently </vt:lpstr>
      <vt:lpstr>Questions?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FOOTBALL FRIDAY RETAIL PROMOTION</dc:title>
  <dc:creator>Jeff</dc:creator>
  <cp:lastModifiedBy>Jeff</cp:lastModifiedBy>
  <cp:revision>112</cp:revision>
  <cp:lastPrinted>2015-11-17T01:36:28Z</cp:lastPrinted>
  <dcterms:created xsi:type="dcterms:W3CDTF">2015-11-06T01:44:06Z</dcterms:created>
  <dcterms:modified xsi:type="dcterms:W3CDTF">2015-11-17T09:57:50Z</dcterms:modified>
</cp:coreProperties>
</file>